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77" r:id="rId3"/>
    <p:sldId id="293" r:id="rId4"/>
    <p:sldId id="292" r:id="rId5"/>
    <p:sldId id="282" r:id="rId6"/>
    <p:sldId id="289" r:id="rId7"/>
    <p:sldId id="285" r:id="rId8"/>
    <p:sldId id="286" r:id="rId9"/>
    <p:sldId id="302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799B23B-EC83-4686-B30A-512413B5E67A}" styleName="Stile chiaro 3 - Color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FD4443E-F989-4FC4-A0C8-D5A2AF1F390B}" styleName="Stile scuro 1 - Color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Stile scuro 1 - Color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AF606853-7671-496A-8E4F-DF71F8EC918B}" styleName="Stile scuro 1 - Color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Stile scuro 2 - Colore 1/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Stile scuro 2 - Colore 5/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2"/>
  </p:normalViewPr>
  <p:slideViewPr>
    <p:cSldViewPr snapToGrid="0" snapToObjects="1">
      <p:cViewPr varScale="1">
        <p:scale>
          <a:sx n="109" d="100"/>
          <a:sy n="109" d="100"/>
        </p:scale>
        <p:origin x="6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7FB28-4C4F-634A-9049-F6EFA619F133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6CE8B-7F24-7043-90B5-475CAD4A21A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8117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794BF7-74F1-1A38-0942-7D4B9FCBFC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EFF7707-E606-01FA-50F5-CEA9F16A1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A965876-5F12-E142-EAD2-1ED0CE95D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5205D0-3089-C29E-7660-4C9A74EB0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C35490F-C204-249D-6151-F08F60654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3951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8787E3-3C0C-DD4C-B489-DF4CA954A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6EFFAE9-6CC6-F219-0588-E3C2564EFD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04C73EF-2858-55C3-01D4-A3759F220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85BF93B-6778-3CE4-FBDA-C3066670D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2C4519C-F001-4101-4A93-5D47035EE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8454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DBE7620-4A76-617C-AEE8-00929554CE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0CD9F5D-EA0C-7C2E-3EA4-CEEEBA2D3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E9D60F1-0119-44B6-5853-89D2498A5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B76072A-AEEF-85DA-6793-A465EEDE3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DF50A30-9C39-FEBA-68E5-28434662A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5495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13F3CF-B958-5922-C56C-295F1D2F1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51AF406-0583-1F9B-D5B0-E66EC163E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AA74156-7E4D-3E3D-18ED-157634628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32C22B7-E3AC-AFC1-A8B3-B70A362D3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96FD675-2F8D-AFC4-7F39-B93320F54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406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7D7895-45C5-FEE9-A517-E53AB088C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ADE3835-C17A-C73A-66B5-EB1DE392F0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00D5EB4-E033-FBA6-0DD6-AB05BEE74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C67DC1F-3004-6963-5A9E-384A3A2FF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E120FF7-30D6-5BEE-D645-6B0452CCD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2383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D2B73E-BF6A-BE49-B116-F4BAA41E8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11A6743-920C-0F4F-050B-4A86B0C4AD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D5973B3-CB04-70CC-95BA-3294E49FB0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824C587-D0F9-6281-6D3B-BF1A33BCD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F3A8725-38D2-84D8-7676-2F93EC195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0F65D79-09A1-396E-CBDF-390825408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2798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8A9AE3-00ED-A084-4285-D6902A502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13CEF02-9BAA-E95D-0050-CB6E7D162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5CD46AE-2C8F-95F6-A932-F59AA55C3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EEE4EED-EAF6-2476-7C76-657DC498E6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EA36D48-F38A-BBB2-F6BE-B9CEE9AB3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380BEC1-6862-8E03-E5B7-C8AD1118E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ECB525D0-6BCE-CAAF-F1BB-127F151F4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2AC204B-EB07-8CC4-7737-7962F9035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949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82AA62C-8DF5-EBAE-D79A-E75D66606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09FEF25-D181-EFAA-C84E-0F5B62385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9034FC8-BAC8-E65F-75A5-CA10BF39D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2E35BFE-9F99-AC31-2C69-B94D581ED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487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6914F206-402F-9545-BCC4-7DF087879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F1FC80E-677C-E6C9-8CFE-FC7AEDFF9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1F2A77F-294E-6EB1-086F-94AFE86E7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1457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BD146CF-71FD-274C-11E6-9275004A2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16B2279-229E-3316-0DF9-A297549DA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EEB6414-F89A-E366-49EB-BB897AF7AA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690279D-E5F9-73B5-8752-35CB39C4B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C9E96D3-87DC-2458-4532-A1F4C4FD7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AD36997-8A18-E5E1-E8E8-23C110672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707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4BC365-1781-AFF7-217E-C8C351C6D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11B48D9-15D7-4E81-6B51-ACA44743CC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324FBBD-BED4-75C4-5A21-6B21561B55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B070853-E49E-A2AD-2864-82FB29A01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9D7852E-58BE-5CD6-C322-AEB5E3BF7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5F99C1E-111F-BC79-EC33-091AF4F20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6257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05F7AEC-75A2-5B91-8E15-CA93E59A0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C512E83-05AA-3BD2-704C-3D19F9FDB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CC0E4AE-B29C-162E-44D4-78798D253D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DC1B7-4B82-2E4A-AA17-16F15B6F4C7B}" type="datetimeFigureOut">
              <a:rPr lang="it-IT" smtClean="0"/>
              <a:t>29/11/22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9A9633A-2663-49CF-3A2C-EFF718A5C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7452C40-C26F-8805-FD63-BC5B06AC7A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BE953-75A1-214F-B97F-F46E7526C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0482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3BC207-ED91-1E45-7443-33D39BC63A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631" y="320634"/>
            <a:ext cx="11732821" cy="3189329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Century Schoolbook" panose="02040604050505020304" pitchFamily="18" charset="0"/>
              </a:rPr>
              <a:t>Militarization and Income Inequality in European Countries (2000-2017)</a:t>
            </a:r>
            <a:br>
              <a:rPr lang="it-IT" dirty="0"/>
            </a:b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4A8F91D-5CC9-5A09-DC96-112FC47313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24447"/>
            <a:ext cx="9144000" cy="3657599"/>
          </a:xfrm>
        </p:spPr>
        <p:txBody>
          <a:bodyPr>
            <a:normAutofit/>
          </a:bodyPr>
          <a:lstStyle/>
          <a:p>
            <a:r>
              <a:rPr lang="en-US" b="1" dirty="0"/>
              <a:t> </a:t>
            </a:r>
            <a:endParaRPr lang="it-IT" dirty="0"/>
          </a:p>
          <a:p>
            <a:r>
              <a:rPr lang="en-US" sz="1600" b="1" dirty="0">
                <a:latin typeface="Century Schoolbook" panose="02040604050505020304" pitchFamily="18" charset="0"/>
              </a:rPr>
              <a:t>Antonella </a:t>
            </a:r>
            <a:r>
              <a:rPr lang="en-US" sz="1600" b="1" dirty="0" err="1">
                <a:latin typeface="Century Schoolbook" panose="02040604050505020304" pitchFamily="18" charset="0"/>
              </a:rPr>
              <a:t>Biscione</a:t>
            </a:r>
            <a:endParaRPr lang="it-IT" sz="1600" dirty="0">
              <a:latin typeface="Century Schoolbook" panose="02040604050505020304" pitchFamily="18" charset="0"/>
            </a:endParaRPr>
          </a:p>
          <a:p>
            <a:r>
              <a:rPr lang="en-US" sz="1600" dirty="0">
                <a:latin typeface="Century Schoolbook" panose="02040604050505020304" pitchFamily="18" charset="0"/>
              </a:rPr>
              <a:t>CESPIC</a:t>
            </a:r>
            <a:r>
              <a:rPr lang="en-US" sz="1600" i="1" dirty="0">
                <a:latin typeface="Century Schoolbook" panose="02040604050505020304" pitchFamily="18" charset="0"/>
              </a:rPr>
              <a:t>, </a:t>
            </a:r>
            <a:r>
              <a:rPr lang="en-US" sz="1600" dirty="0">
                <a:latin typeface="Century Schoolbook" panose="02040604050505020304" pitchFamily="18" charset="0"/>
              </a:rPr>
              <a:t>Catholic University “Our Lady of Good Counsel”</a:t>
            </a:r>
          </a:p>
          <a:p>
            <a:r>
              <a:rPr lang="en-US" sz="1600" b="1" dirty="0">
                <a:latin typeface="Century Schoolbook" panose="02040604050505020304" pitchFamily="18" charset="0"/>
              </a:rPr>
              <a:t>Raul Caruso</a:t>
            </a:r>
            <a:endParaRPr lang="it-IT" sz="1600" dirty="0">
              <a:latin typeface="Century Schoolbook" panose="02040604050505020304" pitchFamily="18" charset="0"/>
            </a:endParaRPr>
          </a:p>
          <a:p>
            <a:r>
              <a:rPr lang="en-US" sz="1600" dirty="0">
                <a:latin typeface="Century Schoolbook" panose="02040604050505020304" pitchFamily="18" charset="0"/>
              </a:rPr>
              <a:t>Department of Economic Policy and CSEA, </a:t>
            </a:r>
            <a:r>
              <a:rPr lang="en-US" sz="1600" dirty="0" err="1">
                <a:latin typeface="Century Schoolbook" panose="02040604050505020304" pitchFamily="18" charset="0"/>
              </a:rPr>
              <a:t>Università</a:t>
            </a:r>
            <a:r>
              <a:rPr lang="en-US" sz="1600" dirty="0">
                <a:latin typeface="Century Schoolbook" panose="02040604050505020304" pitchFamily="18" charset="0"/>
              </a:rPr>
              <a:t> Cattolica del Sacro Cuore, CESPIC Catholic University “Our Lady of Good Counsel” </a:t>
            </a:r>
          </a:p>
          <a:p>
            <a:endParaRPr lang="en-US" sz="1600" dirty="0">
              <a:latin typeface="Century Schoolbook" panose="02040604050505020304" pitchFamily="18" charset="0"/>
            </a:endParaRPr>
          </a:p>
          <a:p>
            <a:endParaRPr lang="en-US" sz="1600" dirty="0">
              <a:latin typeface="Century Schoolbook" panose="02040604050505020304" pitchFamily="18" charset="0"/>
            </a:endParaRPr>
          </a:p>
          <a:p>
            <a:endParaRPr lang="en-US" sz="1600" dirty="0">
              <a:latin typeface="Century Schoolbook" panose="02040604050505020304" pitchFamily="18" charset="0"/>
            </a:endParaRPr>
          </a:p>
          <a:p>
            <a:r>
              <a:rPr lang="en-US" sz="1600" dirty="0">
                <a:latin typeface="Century Schoolbook" panose="02040604050505020304" pitchFamily="18" charset="0"/>
              </a:rPr>
              <a:t>Poster Sessions, 5 December 2022</a:t>
            </a:r>
            <a:endParaRPr lang="it-IT" sz="1600" dirty="0">
              <a:latin typeface="Century Schoolbook" panose="02040604050505020304" pitchFamily="18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85971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469231" y="685800"/>
            <a:ext cx="11333747" cy="43273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latin typeface="Century Schoolbook" panose="02040604050505020304" pitchFamily="18" charset="0"/>
              </a:rPr>
              <a:t>The effect of military expenditure on income inequality</a:t>
            </a:r>
          </a:p>
          <a:p>
            <a:pPr marL="0" indent="0">
              <a:buNone/>
            </a:pPr>
            <a:endParaRPr lang="en-US" sz="2400" b="1" dirty="0">
              <a:latin typeface="Century Schoolbook" panose="02040604050505020304" pitchFamily="18" charset="0"/>
            </a:endParaRPr>
          </a:p>
          <a:p>
            <a:r>
              <a:rPr lang="en-US" sz="2400" dirty="0">
                <a:latin typeface="Century Schoolbook" panose="02040604050505020304" pitchFamily="18" charset="0"/>
              </a:rPr>
              <a:t>Inequality-narrowing hypothesis: </a:t>
            </a:r>
          </a:p>
          <a:p>
            <a:endParaRPr lang="en-US" sz="2400" dirty="0">
              <a:latin typeface="Century Schoolbook" panose="02040604050505020304" pitchFamily="18" charset="0"/>
            </a:endParaRPr>
          </a:p>
          <a:p>
            <a:r>
              <a:rPr lang="en-US" sz="2400" dirty="0">
                <a:latin typeface="Century Schoolbook" panose="02040604050505020304" pitchFamily="18" charset="0"/>
              </a:rPr>
              <a:t>Inequality-widening hypothesis</a:t>
            </a:r>
          </a:p>
          <a:p>
            <a:pPr marL="0" indent="0">
              <a:buNone/>
            </a:pPr>
            <a:endParaRPr lang="en-US" sz="2400" dirty="0">
              <a:latin typeface="Century Schoolbook" panose="02040604050505020304" pitchFamily="18" charset="0"/>
            </a:endParaRPr>
          </a:p>
          <a:p>
            <a:r>
              <a:rPr lang="en-US" sz="2400" dirty="0">
                <a:latin typeface="Century Schoolbook" panose="02040604050505020304" pitchFamily="18" charset="0"/>
              </a:rPr>
              <a:t>No effect</a:t>
            </a:r>
          </a:p>
        </p:txBody>
      </p:sp>
    </p:spTree>
    <p:extLst>
      <p:ext uri="{BB962C8B-B14F-4D97-AF65-F5344CB8AC3E}">
        <p14:creationId xmlns:p14="http://schemas.microsoft.com/office/powerpoint/2010/main" val="1917838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F2012C-1DF1-0639-45F6-821A98967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6256"/>
            <a:ext cx="10515600" cy="665017"/>
          </a:xfrm>
        </p:spPr>
        <p:txBody>
          <a:bodyPr>
            <a:normAutofit/>
          </a:bodyPr>
          <a:lstStyle/>
          <a:p>
            <a:pPr algn="ctr"/>
            <a:r>
              <a:rPr lang="it-IT" sz="2400" b="1" dirty="0" err="1">
                <a:latin typeface="Century Schoolbook" panose="02040604050505020304" pitchFamily="18" charset="0"/>
              </a:rPr>
              <a:t>Main</a:t>
            </a:r>
            <a:r>
              <a:rPr lang="it-IT" sz="2400" b="1" dirty="0">
                <a:latin typeface="Century Schoolbook" panose="02040604050505020304" pitchFamily="18" charset="0"/>
              </a:rPr>
              <a:t> </a:t>
            </a:r>
            <a:r>
              <a:rPr lang="it-IT" sz="2400" b="1" dirty="0" err="1">
                <a:latin typeface="Century Schoolbook" panose="02040604050505020304" pitchFamily="18" charset="0"/>
              </a:rPr>
              <a:t>variables</a:t>
            </a:r>
            <a:r>
              <a:rPr lang="it-IT" sz="2400" b="1" baseline="-25000" dirty="0">
                <a:latin typeface="Century Schoolbook" panose="02040604050505020304" pitchFamily="18" charset="0"/>
              </a:rPr>
              <a:t>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95359D1-4B0F-EC69-3419-E4AB5150179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5631" y="730331"/>
                <a:ext cx="11966369" cy="596141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it-IT" sz="1400" b="1" dirty="0" err="1">
                    <a:latin typeface="Century Schoolbook" panose="02040604050505020304" pitchFamily="18" charset="0"/>
                  </a:rPr>
                  <a:t>Dependent</a:t>
                </a:r>
                <a:r>
                  <a:rPr lang="it-IT" sz="1400" b="1" dirty="0">
                    <a:latin typeface="Century Schoolbook" panose="02040604050505020304" pitchFamily="18" charset="0"/>
                  </a:rPr>
                  <a:t> </a:t>
                </a:r>
                <a:r>
                  <a:rPr lang="it-IT" sz="1400" b="1" dirty="0" err="1">
                    <a:latin typeface="Century Schoolbook" panose="02040604050505020304" pitchFamily="18" charset="0"/>
                  </a:rPr>
                  <a:t>Variable</a:t>
                </a:r>
                <a:endParaRPr lang="it-IT" sz="1400" b="1" dirty="0">
                  <a:latin typeface="Century Schoolbook" panose="02040604050505020304" pitchFamily="18" charset="0"/>
                </a:endParaRPr>
              </a:p>
              <a:p>
                <a:pPr marL="0" indent="0">
                  <a:buNone/>
                </a:pPr>
                <a:r>
                  <a:rPr lang="it-IT" sz="1400" dirty="0">
                    <a:latin typeface="Century Schoolbook" panose="02040604050505020304" pitchFamily="18" charset="0"/>
                  </a:rPr>
                  <a:t>Gini index 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taken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 from SWIID dataset</a:t>
                </a:r>
              </a:p>
              <a:p>
                <a:pPr>
                  <a:buFontTx/>
                  <a:buChar char="-"/>
                </a:pPr>
                <a:r>
                  <a:rPr lang="it-IT" sz="1400" dirty="0">
                    <a:latin typeface="Century Schoolbook" panose="02040604050505020304" pitchFamily="18" charset="0"/>
                  </a:rPr>
                  <a:t>Net and 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gross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 (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before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 and after taxes and transfers)</a:t>
                </a:r>
              </a:p>
              <a:p>
                <a:pPr>
                  <a:buFontTx/>
                  <a:buChar char="-"/>
                </a:pPr>
                <a:r>
                  <a:rPr lang="it-IT" sz="1400" dirty="0" err="1">
                    <a:latin typeface="Century Schoolbook" panose="02040604050505020304" pitchFamily="18" charset="0"/>
                  </a:rPr>
                  <a:t>Bounded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 and 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Unbounded</a:t>
                </a:r>
                <a:endParaRPr lang="it-IT" sz="1400" dirty="0">
                  <a:latin typeface="Century Schoolbook" panose="02040604050505020304" pitchFamily="18" charset="0"/>
                </a:endParaRPr>
              </a:p>
              <a:p>
                <a:pPr marL="0" indent="0" algn="just">
                  <a:buNone/>
                </a:pPr>
                <a:r>
                  <a:rPr lang="it-IT" sz="1400" dirty="0">
                    <a:latin typeface="Century Schoolbook" panose="02040604050505020304" pitchFamily="18" charset="0"/>
                  </a:rPr>
                  <a:t>To 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convert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 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bounded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 Gini index in 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unbounded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 Gini index </a:t>
                </a:r>
                <a:r>
                  <a:rPr lang="en-US" sz="1400" dirty="0">
                    <a:latin typeface="Century Schoolbook" panose="02040604050505020304" pitchFamily="18" charset="0"/>
                  </a:rPr>
                  <a:t>(see among others Chowdhury et al. 2018, </a:t>
                </a:r>
                <a:r>
                  <a:rPr lang="en-US" sz="1400" dirty="0" err="1">
                    <a:latin typeface="Century Schoolbook" panose="02040604050505020304" pitchFamily="18" charset="0"/>
                  </a:rPr>
                  <a:t>Dizaji</a:t>
                </a:r>
                <a:r>
                  <a:rPr lang="en-US" sz="1400" dirty="0">
                    <a:latin typeface="Century Schoolbook" panose="02040604050505020304" pitchFamily="18" charset="0"/>
                  </a:rPr>
                  <a:t>, 2017; </a:t>
                </a:r>
                <a:r>
                  <a:rPr lang="en-US" sz="1400" dirty="0" err="1">
                    <a:latin typeface="Century Schoolbook" panose="02040604050505020304" pitchFamily="18" charset="0"/>
                  </a:rPr>
                  <a:t>Nikoloski</a:t>
                </a:r>
                <a:r>
                  <a:rPr lang="en-US" sz="1400" dirty="0">
                    <a:latin typeface="Century Schoolbook" panose="02040604050505020304" pitchFamily="18" charset="0"/>
                  </a:rPr>
                  <a:t>, 2015; </a:t>
                </a:r>
                <a:r>
                  <a:rPr lang="en-US" sz="1400" dirty="0" err="1">
                    <a:latin typeface="Century Schoolbook" panose="02040604050505020304" pitchFamily="18" charset="0"/>
                  </a:rPr>
                  <a:t>Reuveny</a:t>
                </a:r>
                <a:r>
                  <a:rPr lang="en-US" sz="1400" dirty="0">
                    <a:latin typeface="Century Schoolbook" panose="02040604050505020304" pitchFamily="18" charset="0"/>
                  </a:rPr>
                  <a:t> and Li, 2003) 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, 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we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 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employ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 the following </a:t>
                </a:r>
                <a:r>
                  <a:rPr lang="it-IT" sz="1400" dirty="0" err="1">
                    <a:latin typeface="Century Schoolbook" panose="02040604050505020304" pitchFamily="18" charset="0"/>
                  </a:rPr>
                  <a:t>equation</a:t>
                </a:r>
                <a:r>
                  <a:rPr lang="it-IT" sz="1400" dirty="0">
                    <a:latin typeface="Century Schoolbook" panose="02040604050505020304" pitchFamily="18" charset="0"/>
                  </a:rPr>
                  <a:t>: </a:t>
                </a:r>
              </a:p>
              <a:p>
                <a:pPr marL="0" indent="0" algn="ctr">
                  <a:buNone/>
                </a:pPr>
                <a:endParaRPr lang="it-IT" sz="1400" i="1" dirty="0">
                  <a:latin typeface="Century Schoolbook" panose="020406040505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</a:rPr>
                        <m:t>𝑙𝑜𝑔𝐺𝑖𝑛𝑖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it-IT" sz="1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𝑙𝑜𝑔</m:t>
                          </m:r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it-IT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it-IT" sz="1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𝐺𝑖𝑛𝑖</m:t>
                                  </m:r>
                                </m:num>
                                <m:den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100−</m:t>
                                  </m:r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𝐺𝑖𝑛𝑖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it-IT" sz="1400" dirty="0">
                  <a:latin typeface="Century Schoolbook" panose="02040604050505020304" pitchFamily="18" charset="0"/>
                </a:endParaRPr>
              </a:p>
              <a:p>
                <a:pPr marL="0" indent="0">
                  <a:buNone/>
                </a:pPr>
                <a:endParaRPr lang="it-IT" sz="1400" dirty="0">
                  <a:latin typeface="Century Schoolbook" panose="02040604050505020304" pitchFamily="18" charset="0"/>
                </a:endParaRPr>
              </a:p>
              <a:p>
                <a:pPr marL="0" indent="0">
                  <a:buNone/>
                </a:pPr>
                <a:endParaRPr lang="it-IT" sz="1400" dirty="0">
                  <a:latin typeface="Century Schoolbook" panose="02040604050505020304" pitchFamily="18" charset="0"/>
                </a:endParaRPr>
              </a:p>
              <a:p>
                <a:pPr marL="0" indent="0" algn="just">
                  <a:buNone/>
                </a:pPr>
                <a:r>
                  <a:rPr lang="en-US" sz="1400" b="1" dirty="0">
                    <a:latin typeface="Century Schoolbook" panose="02040604050505020304" pitchFamily="18" charset="0"/>
                  </a:rPr>
                  <a:t>Explanatory variable </a:t>
                </a:r>
                <a:endParaRPr lang="en-US" sz="1400" dirty="0">
                  <a:latin typeface="Century Schoolbook" panose="02040604050505020304" pitchFamily="18" charset="0"/>
                </a:endParaRPr>
              </a:p>
              <a:p>
                <a:pPr marL="0" indent="0" algn="just">
                  <a:buNone/>
                </a:pPr>
                <a:r>
                  <a:rPr lang="en-US" sz="1400" dirty="0">
                    <a:latin typeface="Century Schoolbook" panose="02040604050505020304" pitchFamily="18" charset="0"/>
                  </a:rPr>
                  <a:t>The Global Militarization Index (GMI) developed by the Bonn International Center for Conversion (BICC)</a:t>
                </a:r>
                <a:r>
                  <a:rPr lang="it-IT" sz="1400" dirty="0">
                    <a:effectLst/>
                    <a:latin typeface="Century Schoolbook" panose="02040604050505020304" pitchFamily="18" charset="0"/>
                  </a:rPr>
                  <a:t> </a:t>
                </a:r>
                <a:endParaRPr lang="en-US" sz="1400" dirty="0">
                  <a:latin typeface="Century Schoolbook" panose="02040604050505020304" pitchFamily="18" charset="0"/>
                </a:endParaRPr>
              </a:p>
              <a:p>
                <a:pPr marL="0" indent="0" algn="just">
                  <a:buNone/>
                </a:pPr>
                <a:r>
                  <a:rPr lang="en-US" sz="1400" dirty="0">
                    <a:latin typeface="Century Schoolbook" panose="02040604050505020304" pitchFamily="18" charset="0"/>
                  </a:rPr>
                  <a:t>To define the level of militarization of a country, the BICC considers the following three categories:</a:t>
                </a:r>
              </a:p>
              <a:p>
                <a:pPr marL="514350" indent="-514350" algn="just">
                  <a:buAutoNum type="romanLcParenBoth"/>
                </a:pPr>
                <a:r>
                  <a:rPr lang="en-US" sz="1400" dirty="0">
                    <a:latin typeface="Century Schoolbook" panose="02040604050505020304" pitchFamily="18" charset="0"/>
                  </a:rPr>
                  <a:t>expenses  (ratio of military expenditure on GDP and health spending)</a:t>
                </a:r>
              </a:p>
              <a:p>
                <a:pPr marL="514350" indent="-514350" algn="just">
                  <a:buAutoNum type="romanLcParenBoth"/>
                </a:pPr>
                <a:r>
                  <a:rPr lang="en-US" sz="1400" dirty="0">
                    <a:latin typeface="Century Schoolbook" panose="02040604050505020304" pitchFamily="18" charset="0"/>
                  </a:rPr>
                  <a:t> personnel (ratio between military personnel and both total population and physicians)</a:t>
                </a:r>
              </a:p>
              <a:p>
                <a:pPr marL="514350" indent="-514350" algn="just">
                  <a:buAutoNum type="romanLcParenBoth"/>
                </a:pPr>
                <a:r>
                  <a:rPr lang="en-US" sz="1400" dirty="0">
                    <a:latin typeface="Century Schoolbook" panose="02040604050505020304" pitchFamily="18" charset="0"/>
                  </a:rPr>
                  <a:t> heavy weapons (number of an armed force’ heavy weapons with respect to the total population)</a:t>
                </a:r>
              </a:p>
              <a:p>
                <a:pPr marL="0" indent="0" algn="just">
                  <a:buNone/>
                </a:pPr>
                <a:r>
                  <a:rPr lang="en-US" sz="1400" dirty="0">
                    <a:latin typeface="Century Schoolbook" panose="02040604050505020304" pitchFamily="18" charset="0"/>
                  </a:rPr>
                  <a:t>The GMI is computed considering the score of the three weighted categories, its final value is normalized on a scale from 0 to 1,000</a:t>
                </a:r>
                <a:endParaRPr lang="it-IT" sz="1400" dirty="0">
                  <a:latin typeface="Century Schoolbook" panose="02040604050505020304" pitchFamily="18" charset="0"/>
                </a:endParaRPr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795359D1-4B0F-EC69-3419-E4AB5150179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5631" y="730331"/>
                <a:ext cx="11966369" cy="5961413"/>
              </a:xfrm>
              <a:blipFill>
                <a:blip r:embed="rId2"/>
                <a:stretch>
                  <a:fillRect l="-106" t="-637" r="-10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52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99007F-F60E-144A-4747-709CB9DD6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932"/>
            <a:ext cx="10515600" cy="67455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>
                <a:latin typeface="Century Schoolbook" panose="02040604050505020304" pitchFamily="18" charset="0"/>
              </a:rPr>
              <a:t>Econometric specification</a:t>
            </a:r>
            <a:r>
              <a:rPr lang="it-IT" sz="2400" b="1" dirty="0">
                <a:effectLst/>
                <a:latin typeface="Century Schoolbook" panose="02040604050505020304" pitchFamily="18" charset="0"/>
              </a:rPr>
              <a:t> </a:t>
            </a:r>
            <a:endParaRPr lang="it-IT" sz="2400" b="1" dirty="0">
              <a:latin typeface="Century Schoolbook" panose="020406040505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5DA13404-AD12-A3AB-CF96-A488A9DD05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4851" y="779490"/>
                <a:ext cx="11967149" cy="5861153"/>
              </a:xfrm>
            </p:spPr>
            <p:txBody>
              <a:bodyPr>
                <a:normAutofit lnSpcReduction="10000"/>
              </a:bodyPr>
              <a:lstStyle/>
              <a:p>
                <a:pPr marL="0" indent="0" algn="just">
                  <a:buNone/>
                </a:pPr>
                <a:r>
                  <a:rPr lang="en-US" sz="2000" dirty="0">
                    <a:latin typeface="Century Schoolbook" panose="02040604050505020304" pitchFamily="18" charset="0"/>
                  </a:rPr>
                  <a:t>In our study we employ a panel data model specified as follows: </a:t>
                </a:r>
                <a:endParaRPr lang="it-IT" sz="2000" dirty="0">
                  <a:latin typeface="Century Schoolbook" panose="02040604050505020304" pitchFamily="18" charset="0"/>
                </a:endParaRPr>
              </a:p>
              <a:p>
                <a:pPr algn="just"/>
                <a:endParaRPr lang="it-IT" sz="2000" dirty="0">
                  <a:latin typeface="Century Schoolbook" panose="02040604050505020304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𝑙𝑛𝑖𝑛𝑒𝑞𝑢𝑎𝑙𝑖𝑡𝑦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it-IT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it-IT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it-IT" sz="2400" i="1">
                          <a:latin typeface="Cambria Math" panose="02040503050406030204" pitchFamily="18" charset="0"/>
                        </a:rPr>
                        <m:t>𝑙𝑛</m:t>
                      </m:r>
                      <m:sSub>
                        <m:sSub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𝐺𝑀𝐼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lang="it-IT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it-IT" sz="2400">
                              <a:latin typeface="Cambria Math" panose="02040503050406030204" pitchFamily="18" charset="0"/>
                            </a:rPr>
                            <m:t>Ζ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𝑖𝑡</m:t>
                          </m:r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lang="it-IT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it-IT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it-IT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𝜈</m:t>
                          </m:r>
                        </m:e>
                        <m:sub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</m:oMath>
                  </m:oMathPara>
                </a14:m>
                <a:endParaRPr lang="it-IT" sz="2400" dirty="0">
                  <a:latin typeface="Century Schoolbook" panose="02040604050505020304" pitchFamily="18" charset="0"/>
                </a:endParaRPr>
              </a:p>
              <a:p>
                <a:pPr marL="0" indent="0" algn="just">
                  <a:buNone/>
                </a:pPr>
                <a:endParaRPr lang="it-IT" sz="2400" dirty="0">
                  <a:latin typeface="Century Schoolbook" panose="02040604050505020304" pitchFamily="18" charset="0"/>
                </a:endParaRPr>
              </a:p>
              <a:p>
                <a:pPr marL="0" indent="0" algn="just">
                  <a:buNone/>
                </a:pPr>
                <a:r>
                  <a:rPr lang="en-US" sz="2000" dirty="0">
                    <a:latin typeface="Century Schoolbook" panose="02040604050505020304" pitchFamily="18" charset="0"/>
                  </a:rPr>
                  <a:t>where,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𝑙𝑛𝑖𝑛𝑒𝑞𝑢𝑎𝑙𝑖𝑡𝑦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</m:sSub>
                  </m:oMath>
                </a14:m>
                <a:r>
                  <a:rPr lang="en-US" sz="2000" dirty="0">
                    <a:latin typeface="Century Schoolbook" panose="02040604050505020304" pitchFamily="18" charset="0"/>
                  </a:rPr>
                  <a:t> is the dependent variable, namely the log of the Gini index (net and gross) that describes the level of income inequality in country </a:t>
                </a:r>
                <a:r>
                  <a:rPr lang="en-US" sz="2000" i="1" dirty="0" err="1">
                    <a:latin typeface="Century Schoolbook" panose="02040604050505020304" pitchFamily="18" charset="0"/>
                  </a:rPr>
                  <a:t>i</a:t>
                </a:r>
                <a:r>
                  <a:rPr lang="en-US" sz="2000" dirty="0">
                    <a:latin typeface="Century Schoolbook" panose="02040604050505020304" pitchFamily="18" charset="0"/>
                  </a:rPr>
                  <a:t> at time </a:t>
                </a:r>
                <a:r>
                  <a:rPr lang="en-US" sz="2000" i="1" dirty="0">
                    <a:latin typeface="Century Schoolbook" panose="02040604050505020304" pitchFamily="18" charset="0"/>
                  </a:rPr>
                  <a:t>t</a:t>
                </a:r>
                <a:r>
                  <a:rPr lang="en-US" sz="2000" dirty="0">
                    <a:latin typeface="Century Schoolbook" panose="020406040505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it-IT" sz="2000" i="1">
                        <a:latin typeface="Cambria Math" panose="02040503050406030204" pitchFamily="18" charset="0"/>
                      </a:rPr>
                      <m:t>𝑙𝑛</m:t>
                    </m:r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2000" i="1">
                            <a:latin typeface="Cambria Math" panose="02040503050406030204" pitchFamily="18" charset="0"/>
                          </a:rPr>
                          <m:t>𝐺𝑀𝐼</m:t>
                        </m:r>
                      </m:e>
                      <m:sub>
                        <m:r>
                          <a:rPr lang="it-IT" sz="20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it-IT" sz="2000" dirty="0">
                    <a:latin typeface="Century Schoolbook" panose="02040604050505020304" pitchFamily="18" charset="0"/>
                  </a:rPr>
                  <a:t> </a:t>
                </a:r>
                <a:r>
                  <a:rPr lang="en-US" sz="2000" dirty="0">
                    <a:latin typeface="Century Schoolbook" panose="02040604050505020304" pitchFamily="18" charset="0"/>
                  </a:rPr>
                  <a:t>represents the one-year lagged index of militarization. </a:t>
                </a:r>
              </a:p>
              <a:p>
                <a:pPr marL="0" indent="0" algn="just">
                  <a:buNone/>
                </a:pPr>
                <a:endParaRPr lang="en-US" sz="2000" dirty="0">
                  <a:latin typeface="Century Schoolbook" panose="02040604050505020304" pitchFamily="18" charset="0"/>
                </a:endParaRPr>
              </a:p>
              <a:p>
                <a:pPr marL="0" indent="0" algn="just">
                  <a:buNone/>
                </a:pPr>
                <a:r>
                  <a:rPr lang="en-US" sz="2000" dirty="0">
                    <a:latin typeface="Century Schoolbook" panose="02040604050505020304" pitchFamily="18" charset="0"/>
                  </a:rPr>
                  <a:t>The vector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2000">
                            <a:latin typeface="Cambria Math" panose="02040503050406030204" pitchFamily="18" charset="0"/>
                          </a:rPr>
                          <m:t>Ζ</m:t>
                        </m:r>
                      </m:e>
                      <m:sub>
                        <m:r>
                          <a:rPr lang="it-IT" sz="2000" i="1">
                            <a:latin typeface="Cambria Math" panose="02040503050406030204" pitchFamily="18" charset="0"/>
                          </a:rPr>
                          <m:t>𝑖𝑡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it-IT" sz="2000" dirty="0">
                    <a:latin typeface="Century Schoolbook" panose="02040604050505020304" pitchFamily="18" charset="0"/>
                  </a:rPr>
                  <a:t> </a:t>
                </a:r>
                <a:r>
                  <a:rPr lang="en-US" sz="2000" dirty="0">
                    <a:latin typeface="Century Schoolbook" panose="02040604050505020304" pitchFamily="18" charset="0"/>
                  </a:rPr>
                  <a:t>is a vector of the demographic, political and economic variables defined above, whereas the vector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20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it-IT" sz="2000" i="1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</m:sSub>
                  </m:oMath>
                </a14:m>
                <a:r>
                  <a:rPr lang="it-IT" sz="2000" dirty="0">
                    <a:latin typeface="Century Schoolbook" panose="02040604050505020304" pitchFamily="18" charset="0"/>
                  </a:rPr>
                  <a:t> </a:t>
                </a:r>
                <a:r>
                  <a:rPr lang="en-US" sz="2000" dirty="0">
                    <a:latin typeface="Century Schoolbook" panose="02040604050505020304" pitchFamily="18" charset="0"/>
                  </a:rPr>
                  <a:t>includes a set of dummy variables (conflict, military conscription and NATO).</a:t>
                </a:r>
              </a:p>
              <a:p>
                <a:pPr marL="0" indent="0" algn="just">
                  <a:buNone/>
                </a:pPr>
                <a:r>
                  <a:rPr lang="en-US" sz="2000" dirty="0">
                    <a:latin typeface="Century Schoolbook" panose="02040604050505020304" pitchFamily="18" charset="0"/>
                  </a:rPr>
                  <a:t> </a:t>
                </a:r>
              </a:p>
              <a:p>
                <a:pPr marL="0" indent="0" algn="just">
                  <a:buNone/>
                </a:pPr>
                <a:r>
                  <a:rPr lang="en-US" sz="2000" dirty="0">
                    <a:latin typeface="Century Schoolbook" panose="02040604050505020304" pitchFamily="18" charset="0"/>
                  </a:rPr>
                  <a:t>To estimate the elasticity and mitigate the skewness, all continuous explanatory variables are converted into a natural log value. The explanatory variables have been also one-year lagged to minimize the endogeneity issue. </a:t>
                </a:r>
              </a:p>
              <a:p>
                <a:pPr marL="0" indent="0" algn="just">
                  <a:buNone/>
                </a:pPr>
                <a:endParaRPr lang="en-US" sz="2000" dirty="0">
                  <a:latin typeface="Century Schoolbook" panose="02040604050505020304" pitchFamily="18" charset="0"/>
                </a:endParaRPr>
              </a:p>
              <a:p>
                <a:pPr marL="0" indent="0" algn="just">
                  <a:buNone/>
                </a:pPr>
                <a:r>
                  <a:rPr lang="en-US" sz="2000" dirty="0">
                    <a:latin typeface="Century Schoolbook" panose="02040604050505020304" pitchFamily="18" charset="0"/>
                  </a:rPr>
                  <a:t>Finally,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20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it-IT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latin typeface="Century Schoolbook" panose="02040604050505020304" pitchFamily="18" charset="0"/>
                  </a:rPr>
                  <a:t> refers to the country fixed effect,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2000" i="1"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it-IT" sz="2000" i="1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</m:sSub>
                  </m:oMath>
                </a14:m>
                <a:r>
                  <a:rPr lang="en-US" sz="2000" dirty="0">
                    <a:latin typeface="Century Schoolbook" panose="02040604050505020304" pitchFamily="18" charset="0"/>
                  </a:rPr>
                  <a:t> is the error term capturing all other omitted factors. </a:t>
                </a:r>
                <a:endParaRPr lang="it-IT" sz="2400" dirty="0"/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5DA13404-AD12-A3AB-CF96-A488A9DD05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4851" y="779490"/>
                <a:ext cx="11967149" cy="5861153"/>
              </a:xfrm>
              <a:blipFill>
                <a:blip r:embed="rId2"/>
                <a:stretch>
                  <a:fillRect l="-530" t="-1732" r="-42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2171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CCBFC3-F701-C883-D809-9CE149DC0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679"/>
            <a:ext cx="10515600" cy="41071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>
                <a:latin typeface="Century Schoolbook" panose="02040604050505020304" pitchFamily="18" charset="0"/>
              </a:rPr>
              <a:t>Global Militarization Index and Inequality (2000-2017)- Main Results</a:t>
            </a:r>
            <a:r>
              <a:rPr lang="it-IT" sz="2400" b="1" dirty="0">
                <a:effectLst/>
                <a:latin typeface="Century Schoolbook" panose="02040604050505020304" pitchFamily="18" charset="0"/>
              </a:rPr>
              <a:t> </a:t>
            </a:r>
            <a:endParaRPr lang="it-IT" sz="2400" b="1" dirty="0">
              <a:latin typeface="Century Schoolbook" panose="02040604050505020304" pitchFamily="18" charset="0"/>
            </a:endParaRP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72E8C764-9330-D560-19B3-A6B8FEBD7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609953"/>
              </p:ext>
            </p:extLst>
          </p:nvPr>
        </p:nvGraphicFramePr>
        <p:xfrm>
          <a:off x="404734" y="534390"/>
          <a:ext cx="11422505" cy="6199925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3020955">
                  <a:extLst>
                    <a:ext uri="{9D8B030D-6E8A-4147-A177-3AD203B41FA5}">
                      <a16:colId xmlns:a16="http://schemas.microsoft.com/office/drawing/2014/main" val="3813740542"/>
                    </a:ext>
                  </a:extLst>
                </a:gridCol>
                <a:gridCol w="1202930">
                  <a:extLst>
                    <a:ext uri="{9D8B030D-6E8A-4147-A177-3AD203B41FA5}">
                      <a16:colId xmlns:a16="http://schemas.microsoft.com/office/drawing/2014/main" val="2728677511"/>
                    </a:ext>
                  </a:extLst>
                </a:gridCol>
                <a:gridCol w="2203200">
                  <a:extLst>
                    <a:ext uri="{9D8B030D-6E8A-4147-A177-3AD203B41FA5}">
                      <a16:colId xmlns:a16="http://schemas.microsoft.com/office/drawing/2014/main" val="2078142122"/>
                    </a:ext>
                  </a:extLst>
                </a:gridCol>
                <a:gridCol w="2046759">
                  <a:extLst>
                    <a:ext uri="{9D8B030D-6E8A-4147-A177-3AD203B41FA5}">
                      <a16:colId xmlns:a16="http://schemas.microsoft.com/office/drawing/2014/main" val="3749500730"/>
                    </a:ext>
                  </a:extLst>
                </a:gridCol>
                <a:gridCol w="2948661">
                  <a:extLst>
                    <a:ext uri="{9D8B030D-6E8A-4147-A177-3AD203B41FA5}">
                      <a16:colId xmlns:a16="http://schemas.microsoft.com/office/drawing/2014/main" val="3368392645"/>
                    </a:ext>
                  </a:extLst>
                </a:gridCol>
              </a:tblGrid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(1)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(2)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(3)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(4)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25269389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VARIABLES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Net Gini 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Net Gini (Unbounded) 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Gross Gini 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Century Schoolbook" panose="02040604050505020304" pitchFamily="18" charset="0"/>
                        </a:rPr>
                        <a:t>Gross Gini (Unbounded) 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42743549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Ln Global Militarization Index </a:t>
                      </a:r>
                      <a:r>
                        <a:rPr lang="en-US" sz="1100" baseline="-2500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0.077**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0.141**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0.058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0.078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677373015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[0.037]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[0.067]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[0.061]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[0.088]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76335216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Conscription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-0.021***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-0.036***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-0.025***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-0.036***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85127900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[0.006]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[0.012]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[0.007]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[0.011]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03922670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Conflict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0.008**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0.016**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0.011**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0.015**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59239878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 dirty="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[0.004]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[0.007]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[0.004]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[0.006]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55943666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NATO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0.022**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0.035*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0.028*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0.040*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9005719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[0.011]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[0.020]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[0.014]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[0.020]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39590987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Ln GDP per capita </a:t>
                      </a:r>
                      <a:r>
                        <a:rPr lang="it-IT" sz="1100" baseline="-2500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-0.023***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-0.039***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-0.028**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-0.038**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77951601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[0.008]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[0.014]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[0.010]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[0.015]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92971696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Ln Openness </a:t>
                      </a:r>
                      <a:r>
                        <a:rPr lang="en-US" sz="1100" baseline="-2500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-0.002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-0.007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0.02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0.031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00035955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[0.021]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[0.036]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[0.028]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[0.040]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15627752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Ln inflation </a:t>
                      </a:r>
                      <a:r>
                        <a:rPr lang="en-US" sz="1100" baseline="-2500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0.001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0.001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0.000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0.000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12266651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[0.002]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[0.003]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[0.002]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[0.003]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39117767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 dirty="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42886446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Ln unemployment </a:t>
                      </a:r>
                      <a:r>
                        <a:rPr lang="en-US" sz="1100" baseline="-2500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0.031***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0.055***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0.033***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0.048***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03435161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[0.008]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[0.014]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[0.008]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[0.011]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81111568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Ln Dependency </a:t>
                      </a:r>
                      <a:r>
                        <a:rPr lang="en-US" sz="1100" baseline="-2500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0.148**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0.260**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0.170*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0.238*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60654032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[0.072]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[0.117]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[0.097]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[0.135]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91870313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Ln Economic Freedom Index </a:t>
                      </a:r>
                      <a:r>
                        <a:rPr lang="en-US" sz="1100" baseline="-2500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0.049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0.100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0.126**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0.196**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09307633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[0.049]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[0.076]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[0.057]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[0.080]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39473262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Ln Polity Index </a:t>
                      </a:r>
                      <a:r>
                        <a:rPr lang="en-US" sz="1100" baseline="-2500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0.104**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0.177***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0.065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0.097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66237310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11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[0.040]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[0.065]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[0.049]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[0.069]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04863489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Constant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2.368***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-2.799***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1.857***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-3.080***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69233077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[0.407]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[0.686]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[0.483]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[0.695]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39921944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Linear Time Trend 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1765156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40193858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Observations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559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559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559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559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11171945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R-squared within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0.435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0.437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0.424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0.429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03067453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R-squared between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0.205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0.234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0.173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0.140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70372339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R-squared overall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0.210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0.238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0.175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0.145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48315684"/>
                  </a:ext>
                </a:extLst>
              </a:tr>
              <a:tr h="182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100">
                          <a:effectLst/>
                          <a:latin typeface="Century Schoolbook" panose="02040604050505020304" pitchFamily="18" charset="0"/>
                        </a:rPr>
                        <a:t>Number of Countries 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40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40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>
                          <a:effectLst/>
                          <a:latin typeface="Century Schoolbook" panose="02040604050505020304" pitchFamily="18" charset="0"/>
                        </a:rPr>
                        <a:t>40</a:t>
                      </a:r>
                      <a:endParaRPr lang="it-IT" sz="11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1100" dirty="0">
                          <a:effectLst/>
                          <a:latin typeface="Century Schoolbook" panose="02040604050505020304" pitchFamily="18" charset="0"/>
                        </a:rPr>
                        <a:t>40</a:t>
                      </a:r>
                      <a:endParaRPr lang="it-IT" sz="11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16371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550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BF59E9-F84A-E771-D5A2-663695393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243"/>
            <a:ext cx="10515600" cy="629587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2700" dirty="0">
                <a:latin typeface="Century Schoolbook" panose="02040604050505020304" pitchFamily="18" charset="0"/>
              </a:rPr>
            </a:br>
            <a:r>
              <a:rPr lang="en-US" sz="2700" b="1" dirty="0">
                <a:latin typeface="Century Schoolbook" panose="02040604050505020304" pitchFamily="18" charset="0"/>
              </a:rPr>
              <a:t>Robustness check and alternative estimations</a:t>
            </a:r>
            <a:r>
              <a:rPr lang="en-US" sz="2700" b="1" baseline="-25000" dirty="0">
                <a:latin typeface="Century Schoolbook" panose="02040604050505020304" pitchFamily="18" charset="0"/>
              </a:rPr>
              <a:t>(1)</a:t>
            </a:r>
            <a:br>
              <a:rPr lang="it-IT" b="1" dirty="0"/>
            </a:br>
            <a:endParaRPr lang="it-IT" b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5D9FFF3-B08F-EBC0-CF28-AC0A32FDF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763" y="1019331"/>
            <a:ext cx="11617377" cy="547242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US" sz="2000" b="1" dirty="0">
              <a:latin typeface="Century Schoolbook" panose="02040604050505020304" pitchFamily="18" charset="0"/>
            </a:endParaRPr>
          </a:p>
          <a:p>
            <a:pPr marL="514350" indent="-514350" algn="just">
              <a:buAutoNum type="romanLcParenBoth"/>
            </a:pPr>
            <a:r>
              <a:rPr lang="en-US" sz="2000" b="1" dirty="0">
                <a:latin typeface="Century Schoolbook" panose="02040604050505020304" pitchFamily="18" charset="0"/>
              </a:rPr>
              <a:t>Alternative samples of countries</a:t>
            </a:r>
          </a:p>
          <a:p>
            <a:pPr marL="0" indent="0" algn="just">
              <a:buNone/>
            </a:pPr>
            <a:r>
              <a:rPr lang="en-US" sz="2000" dirty="0">
                <a:latin typeface="Century Schoolbook" panose="02040604050505020304" pitchFamily="18" charset="0"/>
              </a:rPr>
              <a:t>We have performed our estimations excluding:</a:t>
            </a:r>
          </a:p>
          <a:p>
            <a:pPr marL="0" indent="0" algn="just">
              <a:buNone/>
            </a:pPr>
            <a:endParaRPr lang="en-US" sz="2000" dirty="0">
              <a:latin typeface="Century Schoolbook" panose="02040604050505020304" pitchFamily="18" charset="0"/>
            </a:endParaRPr>
          </a:p>
          <a:p>
            <a:pPr marL="457200" indent="-457200" algn="just">
              <a:buAutoNum type="arabicParenBoth"/>
            </a:pPr>
            <a:r>
              <a:rPr lang="en-US" sz="2000" dirty="0">
                <a:latin typeface="Century Schoolbook" panose="02040604050505020304" pitchFamily="18" charset="0"/>
              </a:rPr>
              <a:t>Russia that could be considered an outlier;</a:t>
            </a:r>
          </a:p>
          <a:p>
            <a:pPr marL="0" indent="0" algn="just">
              <a:buNone/>
            </a:pPr>
            <a:endParaRPr lang="en-US" sz="2000" dirty="0">
              <a:latin typeface="Century Schoolbook" panose="02040604050505020304" pitchFamily="18" charset="0"/>
            </a:endParaRPr>
          </a:p>
          <a:p>
            <a:pPr marL="0" indent="0" algn="just">
              <a:buNone/>
            </a:pPr>
            <a:r>
              <a:rPr lang="en-US" sz="2000" dirty="0">
                <a:latin typeface="Century Schoolbook" panose="02040604050505020304" pitchFamily="18" charset="0"/>
              </a:rPr>
              <a:t>(2) Countries with a median population which is over the 90th percentile of the total population.</a:t>
            </a:r>
          </a:p>
          <a:p>
            <a:pPr marL="0" indent="0" algn="just">
              <a:buNone/>
            </a:pPr>
            <a:endParaRPr lang="it-IT" sz="2000" dirty="0">
              <a:latin typeface="Century Schoolbook" panose="02040604050505020304" pitchFamily="18" charset="0"/>
            </a:endParaRPr>
          </a:p>
          <a:p>
            <a:pPr marL="0" indent="0" algn="just">
              <a:buNone/>
            </a:pPr>
            <a:r>
              <a:rPr lang="en-US" sz="2000" b="1" dirty="0">
                <a:latin typeface="Century Schoolbook" panose="02040604050505020304" pitchFamily="18" charset="0"/>
              </a:rPr>
              <a:t>(ii) The issue of Endogeneity</a:t>
            </a:r>
          </a:p>
          <a:p>
            <a:pPr marL="0" indent="0" algn="just">
              <a:buNone/>
            </a:pPr>
            <a:r>
              <a:rPr lang="en-US" sz="2000" dirty="0">
                <a:latin typeface="Century Schoolbook" panose="02040604050505020304" pitchFamily="18" charset="0"/>
              </a:rPr>
              <a:t>To rule out the endogeneity issues, we estimate IV regressions based on the approach suggested by </a:t>
            </a:r>
            <a:r>
              <a:rPr lang="en-US" sz="2000" dirty="0" err="1">
                <a:latin typeface="Century Schoolbook" panose="02040604050505020304" pitchFamily="18" charset="0"/>
              </a:rPr>
              <a:t>Lewbel</a:t>
            </a:r>
            <a:r>
              <a:rPr lang="en-US" sz="2000" dirty="0">
                <a:latin typeface="Century Schoolbook" panose="02040604050505020304" pitchFamily="18" charset="0"/>
              </a:rPr>
              <a:t> (2012) which is based on the use of a 2SLS (two-stage-least squares) strategy that incorporates internally constructed heteroskedasticity-based instruments.</a:t>
            </a:r>
          </a:p>
          <a:p>
            <a:pPr marL="0" indent="0" algn="just">
              <a:buNone/>
            </a:pPr>
            <a:endParaRPr lang="it-IT" sz="2400" b="1" dirty="0">
              <a:latin typeface="Century Schoolbook" panose="02040604050505020304" pitchFamily="18" charset="0"/>
            </a:endParaRP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5158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68B91C-31B3-B381-A470-8DD71013D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7" y="97343"/>
            <a:ext cx="11554327" cy="636584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latin typeface="Century Schoolbook" panose="02040604050505020304" pitchFamily="18" charset="0"/>
              </a:rPr>
              <a:t>Military spending and income inequality (2000-2017) – Different Samples </a:t>
            </a:r>
            <a:endParaRPr lang="it-IT" sz="2400" dirty="0">
              <a:latin typeface="Century Schoolbook" panose="02040604050505020304" pitchFamily="18" charset="0"/>
            </a:endParaRP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45F293B2-AD16-625B-4C3C-7AB4F4B28B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043063"/>
              </p:ext>
            </p:extLst>
          </p:nvPr>
        </p:nvGraphicFramePr>
        <p:xfrm>
          <a:off x="252664" y="733927"/>
          <a:ext cx="11706725" cy="6026732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3400999">
                  <a:extLst>
                    <a:ext uri="{9D8B030D-6E8A-4147-A177-3AD203B41FA5}">
                      <a16:colId xmlns:a16="http://schemas.microsoft.com/office/drawing/2014/main" val="2578932029"/>
                    </a:ext>
                  </a:extLst>
                </a:gridCol>
                <a:gridCol w="2217938">
                  <a:extLst>
                    <a:ext uri="{9D8B030D-6E8A-4147-A177-3AD203B41FA5}">
                      <a16:colId xmlns:a16="http://schemas.microsoft.com/office/drawing/2014/main" val="958293067"/>
                    </a:ext>
                  </a:extLst>
                </a:gridCol>
                <a:gridCol w="2151133">
                  <a:extLst>
                    <a:ext uri="{9D8B030D-6E8A-4147-A177-3AD203B41FA5}">
                      <a16:colId xmlns:a16="http://schemas.microsoft.com/office/drawing/2014/main" val="321261585"/>
                    </a:ext>
                  </a:extLst>
                </a:gridCol>
                <a:gridCol w="1735723">
                  <a:extLst>
                    <a:ext uri="{9D8B030D-6E8A-4147-A177-3AD203B41FA5}">
                      <a16:colId xmlns:a16="http://schemas.microsoft.com/office/drawing/2014/main" val="2291425012"/>
                    </a:ext>
                  </a:extLst>
                </a:gridCol>
                <a:gridCol w="2200932">
                  <a:extLst>
                    <a:ext uri="{9D8B030D-6E8A-4147-A177-3AD203B41FA5}">
                      <a16:colId xmlns:a16="http://schemas.microsoft.com/office/drawing/2014/main" val="3047376709"/>
                    </a:ext>
                  </a:extLst>
                </a:gridCol>
              </a:tblGrid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7.1 Excluding Russia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193451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(1)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(2)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(3)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(4)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4287281322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VARIABLES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Net Gini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Net Gini (Unbounded) 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Gross Gini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Gross Gini (Unbounded) 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4190876040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Ln Global Militarization Index </a:t>
                      </a:r>
                      <a:r>
                        <a:rPr lang="en-US" sz="900" baseline="-25000" dirty="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0.078**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0.141**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0.059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0.079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993905047"/>
                  </a:ext>
                </a:extLst>
              </a:tr>
              <a:tr h="164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 dirty="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[0.037]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[0.067]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[0.061]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[0.087]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836727270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Conscription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-0.020***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-0.035***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-0.025***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-0.035***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419637265"/>
                  </a:ext>
                </a:extLst>
              </a:tr>
              <a:tr h="164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 dirty="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[0.006]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[0.012]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[0.008]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[0.011]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403044544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Conflict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0.009**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0.016**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0.012**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0.016**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152216415"/>
                  </a:ext>
                </a:extLst>
              </a:tr>
              <a:tr h="164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 dirty="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[0.004]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[0.007]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[0.004]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[0.006]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115433306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NATO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0.022**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0.036*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0.029**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0.041**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950381234"/>
                  </a:ext>
                </a:extLst>
              </a:tr>
              <a:tr h="164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 dirty="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[0.011]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[0.020]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[0.014]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[0.020]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750679694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Constant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2.326***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-2.856***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1.795***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-3.160***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673936328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[0.415]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[0.694]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[0.486]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[0.699]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745155787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Control Variables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5889147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Linear Time Trend 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457111335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462661892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Observations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543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543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543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543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461129351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R-squared within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0.441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0.443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0.432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0.436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211678709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R-squared between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0.202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0.228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0.263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0.232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541490302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R-squared overall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0.209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0.234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0.261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0.234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480708183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Number of Countries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39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39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39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39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079392509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7.2 Excluding countries with a median population over the 90th percentile of the total population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544410"/>
                  </a:ext>
                </a:extLst>
              </a:tr>
              <a:tr h="164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(1)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(2)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(3)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(4)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80879476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VARIABLES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Net Gini 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Net Gini (Unbounded) 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Gross Gini 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Gross Gini (Unbounded) 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771948305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Ln Global Militarization Index </a:t>
                      </a:r>
                      <a:r>
                        <a:rPr lang="en-US" sz="900" baseline="-25000">
                          <a:effectLst/>
                          <a:latin typeface="Century Schoolbook" panose="02040604050505020304" pitchFamily="18" charset="0"/>
                        </a:rPr>
                        <a:t>(t-1)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0.072*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0.131*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0.055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0.074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770060724"/>
                  </a:ext>
                </a:extLst>
              </a:tr>
              <a:tr h="164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[0.042]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[0.075]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[0.067]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[0.096]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412101189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Conscription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-0.022***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-0.038***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-0.028***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-0.039***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949204079"/>
                  </a:ext>
                </a:extLst>
              </a:tr>
              <a:tr h="164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[0.007]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[0.014]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[0.009]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[0.012]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664725525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Conflict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0.009**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0.016**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0.011**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0.015**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62835686"/>
                  </a:ext>
                </a:extLst>
              </a:tr>
              <a:tr h="164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entury Schoolbook" panose="020406040505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[0.004]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[0.007]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[0.005]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[0.006]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843531180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NATO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0.025**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0.040*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0.033**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0.047**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652004024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[0.011]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[0.020]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[0.014]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[0.021]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319255253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Constant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2.452***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-2.599***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1.946***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-2.940***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339386421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[0.436]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[0.722]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[0.499]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[0.722]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028836465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Control Variables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028866513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Linear Time Trend 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  <a:latin typeface="Century Schoolbook" panose="02040604050505020304" pitchFamily="18" charset="0"/>
                        </a:rPr>
                        <a:t>YES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992533203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296121391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Observations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516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516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516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516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638418777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R-squared within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0.427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0.426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0.427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0.432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3339400540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R-squared between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0.227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0.252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0.159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0.140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071533216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R-squared overall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0.229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0.253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0.174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0.156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1346647359"/>
                  </a:ext>
                </a:extLst>
              </a:tr>
              <a:tr h="13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  <a:latin typeface="Century Schoolbook" panose="02040604050505020304" pitchFamily="18" charset="0"/>
                        </a:rPr>
                        <a:t>Number of Countries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36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36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  <a:latin typeface="Century Schoolbook" panose="02040604050505020304" pitchFamily="18" charset="0"/>
                        </a:rPr>
                        <a:t>36</a:t>
                      </a:r>
                      <a:endParaRPr lang="it-IT" sz="9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  <a:latin typeface="Century Schoolbook" panose="02040604050505020304" pitchFamily="18" charset="0"/>
                        </a:rPr>
                        <a:t>36</a:t>
                      </a:r>
                      <a:endParaRPr lang="it-IT" sz="9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17" marR="38717" marT="0" marB="0"/>
                </a:tc>
                <a:extLst>
                  <a:ext uri="{0D108BD9-81ED-4DB2-BD59-A6C34878D82A}">
                    <a16:rowId xmlns:a16="http://schemas.microsoft.com/office/drawing/2014/main" val="2863520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6040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E67DCAB-5E75-6609-674E-548AC1A3E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3" y="0"/>
            <a:ext cx="11694691" cy="599607"/>
          </a:xfrm>
        </p:spPr>
        <p:txBody>
          <a:bodyPr>
            <a:noAutofit/>
          </a:bodyPr>
          <a:lstStyle/>
          <a:p>
            <a:r>
              <a:rPr lang="en-US" sz="2400" dirty="0">
                <a:latin typeface="Century Schoolbook" panose="02040604050505020304" pitchFamily="18" charset="0"/>
              </a:rPr>
              <a:t>Global Militarization Index and Inequality (2000-2017)- </a:t>
            </a:r>
            <a:r>
              <a:rPr lang="en-US" sz="2400" dirty="0" err="1">
                <a:latin typeface="Century Schoolbook" panose="02040604050505020304" pitchFamily="18" charset="0"/>
              </a:rPr>
              <a:t>Lewbel’s</a:t>
            </a:r>
            <a:r>
              <a:rPr lang="en-US" sz="2400" dirty="0">
                <a:latin typeface="Century Schoolbook" panose="02040604050505020304" pitchFamily="18" charset="0"/>
              </a:rPr>
              <a:t> Estimates</a:t>
            </a:r>
            <a:r>
              <a:rPr lang="it-IT" sz="2400" dirty="0">
                <a:effectLst/>
                <a:latin typeface="Century Schoolbook" panose="02040604050505020304" pitchFamily="18" charset="0"/>
              </a:rPr>
              <a:t> </a:t>
            </a:r>
            <a:endParaRPr lang="it-IT" sz="2400" dirty="0">
              <a:latin typeface="Century Schoolbook" panose="02040604050505020304" pitchFamily="18" charset="0"/>
            </a:endParaRP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FFDC93CE-30CD-10F2-9236-AF6D7EFBA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096149"/>
              </p:ext>
            </p:extLst>
          </p:nvPr>
        </p:nvGraphicFramePr>
        <p:xfrm>
          <a:off x="228599" y="599607"/>
          <a:ext cx="11802976" cy="6116788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2375947">
                  <a:extLst>
                    <a:ext uri="{9D8B030D-6E8A-4147-A177-3AD203B41FA5}">
                      <a16:colId xmlns:a16="http://schemas.microsoft.com/office/drawing/2014/main" val="3935589410"/>
                    </a:ext>
                  </a:extLst>
                </a:gridCol>
                <a:gridCol w="676848">
                  <a:extLst>
                    <a:ext uri="{9D8B030D-6E8A-4147-A177-3AD203B41FA5}">
                      <a16:colId xmlns:a16="http://schemas.microsoft.com/office/drawing/2014/main" val="210500526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1157047680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1749597066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401603311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1832831700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1507574390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1079384292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2352220784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3984343660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1353762192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1913085084"/>
                    </a:ext>
                  </a:extLst>
                </a:gridCol>
                <a:gridCol w="795471">
                  <a:extLst>
                    <a:ext uri="{9D8B030D-6E8A-4147-A177-3AD203B41FA5}">
                      <a16:colId xmlns:a16="http://schemas.microsoft.com/office/drawing/2014/main" val="1286998378"/>
                    </a:ext>
                  </a:extLst>
                </a:gridCol>
              </a:tblGrid>
              <a:tr h="2755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Total Sample of Countries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Excluding Russia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Excluding countries with a median population over the 90th percentile of the total population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307697"/>
                  </a:ext>
                </a:extLst>
              </a:tr>
              <a:tr h="238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(1)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(2)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(3)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(4)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</a:rPr>
                        <a:t>(5)</a:t>
                      </a:r>
                      <a:endParaRPr lang="it-IT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(6)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(7)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(8)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(9)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(10)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(11)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(12)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3382523219"/>
                  </a:ext>
                </a:extLst>
              </a:tr>
              <a:tr h="238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Net Gini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Net Gini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Gross Gini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Gross Gini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</a:rPr>
                        <a:t>Net Gini</a:t>
                      </a:r>
                      <a:endParaRPr lang="it-IT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Net Gini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Gross Gini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Gross Gini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Net Gini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Net Gini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Gross Gini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Gross Gini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3681643887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(Unbounded)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(Unbounded)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(Unbounded)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(Unbounded)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(Unbounded</a:t>
                      </a:r>
                      <a:r>
                        <a:rPr lang="en-US" sz="900" u="sng">
                          <a:effectLst/>
                        </a:rPr>
                        <a:t>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 (Unbounded</a:t>
                      </a:r>
                      <a:r>
                        <a:rPr lang="en-US" sz="900" u="sng">
                          <a:effectLst/>
                        </a:rPr>
                        <a:t>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4149535982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∆ Ln Global Militarization Index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0.012**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0.023**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0.014**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0.013*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0.011**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0.022**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0.015**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0.014**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0.010**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0.020**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0.016***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0.013*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070151982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[0.009]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[0.006]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[0.009]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[0.006]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924591519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Conscription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043645833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3377830179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Conflict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0.001*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0.003*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0.004**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0.003**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0.004***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0.003**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743840690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3279988597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NATO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0.004**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0.003***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0.003*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0.003***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0.003**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305643775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579853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∆ Ln GDP per capita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-0.007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0.026**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-0.007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-0.012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-0.003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0.022*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0.023*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602189261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[0.010]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[0.006]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[0.013]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[0.006]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[0.010]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573248304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∆Ln Openness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-0.003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713523675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[0.009]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[0.009]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[0.009]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82561000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∆ Ln inflation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3965698259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[0.000]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[0.000]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[0.000]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201372545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∆ Ln unemployment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0.014***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0.026***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0.016***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0.018***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0.013***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0.025***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0.016***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0.016**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0.015***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0.026***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0.019***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0.017**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73689358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[0.003]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[0.006]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[0.004]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[0.004]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[0.004]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27927614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∆ Ln Economic Freedom Index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-0.019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0.020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-0.044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-0.012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-0.025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-0.040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-0.023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-0.039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-0.040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958806344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[0.013]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[0.024]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[0.028]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[0.026]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[0.020]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[0.030]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[0.014]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[0.025]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[0.020]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[0.028]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759899230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∆ Ln Polity Index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-0.013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-0.003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-0.007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-0.015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-0.014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0.003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-0.013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-0.008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492978655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[0.015]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[0.014]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[0.013]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[0.007]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[0.013]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[0.014]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210823191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∆ Ln Dependency 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0.045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0.097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0.081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0.042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0.094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0.010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0.050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0.056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0.101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0.036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0.068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4259643803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[0.039]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[0.071]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[0.052]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[0.073]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[0.044]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[0.077]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[0.058]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[0.083]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[0.044]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[0.077]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[0.058]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[0.083]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745127355"/>
                  </a:ext>
                </a:extLst>
              </a:tr>
              <a:tr h="2201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547675145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Observations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556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556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556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524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539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539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539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508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488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488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488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460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428779231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R-squared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0.141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0.158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0.091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0.051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0.208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0.161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0.091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0.049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0.156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0.170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0.110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0.050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168942420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YEAR DUMMIES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YES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834591456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Hansen Test (p-value)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0.655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0.775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0.760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0.769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0.460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0.590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0.609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0.647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0.485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0.617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0.599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0.475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414345202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Endogeneity test (p-value)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0.534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0.467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0.049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0.782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0.762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0.646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0.080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0.653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0.694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0.565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0.187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0.5970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998680036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Kleibergen-Paap rk Wald F statistic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900">
                          <a:effectLst/>
                        </a:rPr>
                        <a:t>44.680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44.680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44.680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50.400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55.468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55.468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55.470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62.241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61.998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61.998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61.998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66.584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3542054257"/>
                  </a:ext>
                </a:extLst>
              </a:tr>
              <a:tr h="22013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</a:rPr>
                        <a:t>First stage: Breusch-Pagan test (p-value) </a:t>
                      </a:r>
                      <a:endParaRPr lang="it-IT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it-IT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it-IT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131778338"/>
                  </a:ext>
                </a:extLst>
              </a:tr>
              <a:tr h="1343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900" dirty="0">
                          <a:effectLst/>
                        </a:rPr>
                        <a:t>Dep Var: Ln Global Militarization Index </a:t>
                      </a:r>
                      <a:endParaRPr lang="it-IT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>
                          <a:effectLst/>
                        </a:rPr>
                        <a:t>0.000</a:t>
                      </a:r>
                      <a:endParaRPr lang="it-IT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t-IT" sz="900" dirty="0">
                          <a:effectLst/>
                        </a:rPr>
                        <a:t>0.000</a:t>
                      </a:r>
                      <a:endParaRPr lang="it-IT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21" marR="44421" marT="0" marB="0"/>
                </a:tc>
                <a:extLst>
                  <a:ext uri="{0D108BD9-81ED-4DB2-BD59-A6C34878D82A}">
                    <a16:rowId xmlns:a16="http://schemas.microsoft.com/office/drawing/2014/main" val="2033791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874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924E13-6A61-47CD-98D4-55D6B523D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00644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latin typeface="Century Schoolbook" panose="02040604050505020304" pitchFamily="18" charset="0"/>
              </a:rPr>
              <a:t>Results and Conclusions </a:t>
            </a:r>
            <a:endParaRPr lang="it-IT" sz="2400" dirty="0">
              <a:latin typeface="Century Schoolbook" panose="02040604050505020304" pitchFamily="18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E1965D4-D6DA-04C2-330F-EF312030A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27" y="665017"/>
            <a:ext cx="12017829" cy="6032666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The aim of the paper was to investigate the relationship between the degree of militarization and income inequality in a panel of 40 European countries in the period 2000-2017. </a:t>
            </a:r>
          </a:p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The measure of income inequality adopted is the Gini index. In particular, we have employed both net and gross Gini scores. We have also employed unbounded values of Gini scores. </a:t>
            </a:r>
          </a:p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To capture the militarization level, we have employed the Global Militarization Index (GMI) compiled by the Bonn International Center for Conversion (BICC). </a:t>
            </a:r>
            <a:endParaRPr lang="it-IT" dirty="0">
              <a:latin typeface="Century Schoolbook" panose="02040604050505020304" pitchFamily="18" charset="0"/>
            </a:endParaRPr>
          </a:p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The main findings highlight a positive effect of military spending on Gini scores. </a:t>
            </a:r>
          </a:p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This empirical result appears to be robust given that it resists several robustness checks. In particular, we have re-sized the panel by excluding several countries and outliers. </a:t>
            </a:r>
          </a:p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The main results are confirmed when we exclude Russia and the countries with a population over 90th percentile. </a:t>
            </a:r>
          </a:p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For the sake of robustness, we have applied the </a:t>
            </a:r>
            <a:r>
              <a:rPr lang="en-US" dirty="0" err="1">
                <a:latin typeface="Century Schoolbook" panose="02040604050505020304" pitchFamily="18" charset="0"/>
              </a:rPr>
              <a:t>Lewbel</a:t>
            </a:r>
            <a:r>
              <a:rPr lang="en-US" dirty="0">
                <a:latin typeface="Century Schoolbook" panose="02040604050505020304" pitchFamily="18" charset="0"/>
              </a:rPr>
              <a:t> (2012) IV–GMM approach to address potentially</a:t>
            </a:r>
          </a:p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endogeneity bias. The main result is confirmed when applying the </a:t>
            </a:r>
            <a:r>
              <a:rPr lang="en-US" dirty="0" err="1">
                <a:latin typeface="Century Schoolbook" panose="02040604050505020304" pitchFamily="18" charset="0"/>
              </a:rPr>
              <a:t>Lewbel</a:t>
            </a:r>
            <a:r>
              <a:rPr lang="en-US" dirty="0">
                <a:latin typeface="Century Schoolbook" panose="02040604050505020304" pitchFamily="18" charset="0"/>
              </a:rPr>
              <a:t> estimator. </a:t>
            </a:r>
          </a:p>
          <a:p>
            <a:pPr marL="0" indent="0" algn="just">
              <a:buNone/>
            </a:pPr>
            <a:endParaRPr lang="en-US" dirty="0">
              <a:latin typeface="Century Schoolbook" panose="02040604050505020304" pitchFamily="18" charset="0"/>
            </a:endParaRPr>
          </a:p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These results suggest that the militarization increases income inequality.</a:t>
            </a:r>
            <a:r>
              <a:rPr lang="en-US" i="1" dirty="0">
                <a:latin typeface="Century Schoolbook" panose="02040604050505020304" pitchFamily="18" charset="0"/>
              </a:rPr>
              <a:t> </a:t>
            </a:r>
            <a:r>
              <a:rPr lang="en-US" dirty="0">
                <a:latin typeface="Century Schoolbook" panose="02040604050505020304" pitchFamily="18" charset="0"/>
              </a:rPr>
              <a:t>Among controls, we find that military conscription is negative associated with income inequality. This means that in our set of countries, the compulsory military service has a re-distributional effect. Instead, inequality appears to increase if the country is involved in an armed conflict and if it is a NATO member.</a:t>
            </a:r>
            <a:endParaRPr lang="it-IT" dirty="0">
              <a:latin typeface="Century Schoolbook" panose="02040604050505020304" pitchFamily="18" charset="0"/>
            </a:endParaRPr>
          </a:p>
          <a:p>
            <a:pPr marL="0" indent="0" algn="just">
              <a:buNone/>
            </a:pPr>
            <a:endParaRPr lang="en-US" dirty="0">
              <a:latin typeface="Century Schoolbook" panose="02040604050505020304" pitchFamily="18" charset="0"/>
            </a:endParaRPr>
          </a:p>
          <a:p>
            <a:pPr marL="0" indent="0" algn="just">
              <a:buNone/>
            </a:pPr>
            <a:r>
              <a:rPr lang="en-US" dirty="0">
                <a:latin typeface="Century Schoolbook" panose="02040604050505020304" pitchFamily="18" charset="0"/>
              </a:rPr>
              <a:t>In sum, this work presents some additional evidence on the sources of income inequality within societies. Militarization appears to increase inequality and therefore reducing military commitment as a whole may have an overall beneficial impact. </a:t>
            </a:r>
            <a:endParaRPr lang="it-IT" dirty="0">
              <a:latin typeface="Century Schoolbook" panose="02040604050505020304" pitchFamily="18" charset="0"/>
            </a:endParaRP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709615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</TotalTime>
  <Words>2476</Words>
  <Application>Microsoft Macintosh PowerPoint</Application>
  <PresentationFormat>Widescreen</PresentationFormat>
  <Paragraphs>833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Century Schoolbook</vt:lpstr>
      <vt:lpstr>Times New Roman</vt:lpstr>
      <vt:lpstr>Tema di Office</vt:lpstr>
      <vt:lpstr>Militarization and Income Inequality in European Countries (2000-2017) </vt:lpstr>
      <vt:lpstr>Presentazione standard di PowerPoint</vt:lpstr>
      <vt:lpstr>Main variables(1)</vt:lpstr>
      <vt:lpstr>Econometric specification </vt:lpstr>
      <vt:lpstr>Global Militarization Index and Inequality (2000-2017)- Main Results </vt:lpstr>
      <vt:lpstr> Robustness check and alternative estimations(1) </vt:lpstr>
      <vt:lpstr>Military spending and income inequality (2000-2017) – Different Samples </vt:lpstr>
      <vt:lpstr>Global Militarization Index and Inequality (2000-2017)- Lewbel’s Estimates </vt:lpstr>
      <vt:lpstr>Results and Conclusions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Militarization and Income Inequality in European Countries (2000-2017) </dc:title>
  <dc:creator>Antonella Biscione</dc:creator>
  <cp:lastModifiedBy>Antonella Biscione</cp:lastModifiedBy>
  <cp:revision>6</cp:revision>
  <dcterms:created xsi:type="dcterms:W3CDTF">2022-05-11T09:52:30Z</dcterms:created>
  <dcterms:modified xsi:type="dcterms:W3CDTF">2022-11-29T08:10:37Z</dcterms:modified>
</cp:coreProperties>
</file>